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7" r:id="rId3"/>
    <p:sldId id="257" r:id="rId4"/>
    <p:sldId id="258" r:id="rId5"/>
    <p:sldId id="264" r:id="rId6"/>
    <p:sldId id="263" r:id="rId7"/>
    <p:sldId id="262" r:id="rId8"/>
    <p:sldId id="261" r:id="rId9"/>
    <p:sldId id="260" r:id="rId10"/>
    <p:sldId id="265" r:id="rId11"/>
    <p:sldId id="269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584" y="-11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CB37C-4195-42E1-BEAF-1C77E18FB689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A2FA5-A624-48A1-81DF-E89843F50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 on Body Image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Body image is how you see yourself and how you think others see you. Good body image is key to mental and physical well-being and it is defined by self-esteem, past experiences, messages from society, cultural pressures, relationships and mood. 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Acceptance- the nonjudgmental</a:t>
            </a:r>
            <a:r>
              <a:rPr lang="en-US" baseline="0" dirty="0" smtClean="0"/>
              <a:t> embracing of what IS…right here, right now.</a:t>
            </a:r>
          </a:p>
          <a:p>
            <a:r>
              <a:rPr lang="en-US" baseline="0" dirty="0" smtClean="0"/>
              <a:t>It is </a:t>
            </a:r>
            <a:r>
              <a:rPr lang="en-US" i="1" baseline="0" dirty="0" smtClean="0"/>
              <a:t>allowing  </a:t>
            </a:r>
            <a:r>
              <a:rPr lang="en-US" i="0" baseline="0" dirty="0" smtClean="0"/>
              <a:t>yourself to simply, BE</a:t>
            </a:r>
          </a:p>
          <a:p>
            <a:r>
              <a:rPr lang="en-US" i="0" baseline="0" dirty="0" smtClean="0"/>
              <a:t>Be who you are, right here and now.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A2FA5-A624-48A1-81DF-E89843F5020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Easier said than done!!! It takes practice.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A2FA5-A624-48A1-81DF-E89843F5020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Objectifying</a:t>
            </a:r>
            <a:r>
              <a:rPr lang="en-US" baseline="0" dirty="0" smtClean="0"/>
              <a:t> is seeing yourself, or others as body parts: chest, arms, stomach…etc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A2FA5-A624-48A1-81DF-E89843F5020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9D8A-EBC8-4940-8C85-B358C8EE42F8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http://thebodyproject.bradley.edu/politic/index.shtml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1F56-A40E-4BEC-B8E5-77D24B397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EEA5-1F63-46F3-91DF-B48FAA071143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http://thebodyproject.bradley.edu/politic/index.shtml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1F56-A40E-4BEC-B8E5-77D24B397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5D1B-E5AD-48A6-BDF2-B219647DBACA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http://thebodyproject.bradley.edu/politic/index.shtml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1F56-A40E-4BEC-B8E5-77D24B397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08EB-2AE2-44E7-90DE-2F8DEDF77569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http://thebodyproject.bradley.edu/politic/index.shtml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1F56-A40E-4BEC-B8E5-77D24B397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98AF-A8D1-4001-9F7B-1BB68EAB039F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http://thebodyproject.bradley.edu/politic/index.shtml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D9D1F56-A40E-4BEC-B8E5-77D24B397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4273-AD5D-4E35-8FB2-4B3629E7D26D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http://thebodyproject.bradley.edu/politic/index.shtml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1F56-A40E-4BEC-B8E5-77D24B397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7A40-60C7-4EED-A2AF-BDB7D5C880CE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http://thebodyproject.bradley.edu/politic/index.shtml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1F56-A40E-4BEC-B8E5-77D24B397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CA77-6B22-4884-9204-90983AEBBEEC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http://thebodyproject.bradley.edu/politic/index.shtml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1F56-A40E-4BEC-B8E5-77D24B397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07B4-C5A5-4D1B-B76C-0E565ED1B2FC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http://thebodyproject.bradley.edu/politic/index.shtml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1F56-A40E-4BEC-B8E5-77D24B397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283F-3114-411D-9BC0-CF48ACF16807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http://thebodyproject.bradley.edu/politic/index.shtml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1F56-A40E-4BEC-B8E5-77D24B397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FDE2-F0E2-4B2D-A9E7-DC7C38B6A41F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http://thebodyproject.bradley.edu/politic/index.shtml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1F56-A40E-4BEC-B8E5-77D24B397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F19ED2-1FE7-4C28-BA99-4DE5455DD6C0}" type="datetime1">
              <a:rPr lang="en-US" smtClean="0"/>
              <a:pPr/>
              <a:t>11/17/2011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http://thebodyproject.bradley.edu/politic/index.shtml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9D1F56-A40E-4BEC-B8E5-77D24B397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something.org/" TargetMode="Externa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ationaleatingdisorders.org/index.php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gT9zGkiLig" TargetMode="Externa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yrics.net/read/i/incubus-lyrics/drive-lyric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hebodyproject.bradley.edu/politic/index.s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hebodyproject.bradley.edu/politic/index.s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http://thebodyproject.bradley.edu/politic/index.s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828800"/>
            <a:ext cx="6629400" cy="325549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“When you find peace within yourself, you become the kind of person who can live at peace with others.”</a:t>
            </a:r>
          </a:p>
          <a:p>
            <a:endParaRPr lang="en-US" dirty="0" smtClean="0"/>
          </a:p>
          <a:p>
            <a:r>
              <a:rPr lang="en-US" dirty="0" smtClean="0"/>
              <a:t>-Peace Pilgrim 1908-1981</a:t>
            </a:r>
            <a:endParaRPr lang="en-US" dirty="0"/>
          </a:p>
        </p:txBody>
      </p:sp>
      <p:pic>
        <p:nvPicPr>
          <p:cNvPr id="1026" name="Picture 2" descr="C:\Users\Z\AppData\Local\Microsoft\Windows\Temporary Internet Files\Content.IE5\WR45VJNZ\MC9004371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26025"/>
            <a:ext cx="1828800" cy="1831975"/>
          </a:xfrm>
          <a:prstGeom prst="rect">
            <a:avLst/>
          </a:prstGeom>
          <a:noFill/>
        </p:spPr>
      </p:pic>
      <p:pic>
        <p:nvPicPr>
          <p:cNvPr id="5" name="Picture 2" descr="C:\Users\Z\AppData\Local\Microsoft\Windows\Temporary Internet Files\Content.IE5\WR45VJNZ\MC9004371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7313613" y="5027613"/>
            <a:ext cx="1828800" cy="1831975"/>
          </a:xfrm>
          <a:prstGeom prst="rect">
            <a:avLst/>
          </a:prstGeom>
          <a:noFill/>
        </p:spPr>
      </p:pic>
      <p:pic>
        <p:nvPicPr>
          <p:cNvPr id="6" name="Picture 2" descr="C:\Users\Z\AppData\Local\Microsoft\Windows\Temporary Internet Files\Content.IE5\WR45VJNZ\MC9004371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7315200" y="0"/>
            <a:ext cx="1828800" cy="1831975"/>
          </a:xfrm>
          <a:prstGeom prst="rect">
            <a:avLst/>
          </a:prstGeom>
          <a:noFill/>
        </p:spPr>
      </p:pic>
      <p:pic>
        <p:nvPicPr>
          <p:cNvPr id="7" name="Picture 2" descr="C:\Users\Z\AppData\Local\Microsoft\Windows\Temporary Internet Files\Content.IE5\WR45VJNZ\MC9004371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586" y="-1590"/>
            <a:ext cx="1828800" cy="1831975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http://thebodyproject.bradley.edu/politic/index.shtml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Z\AppData\Local\Microsoft\Windows\Temporary Internet Files\Content.IE5\YNGGB0CW\MC9004371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0" y="5029200"/>
            <a:ext cx="1828800" cy="1828800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Body Image &amp; Acceptance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6725" y="1574800"/>
            <a:ext cx="8229600" cy="470916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Interested in taking action?</a:t>
            </a:r>
          </a:p>
          <a:p>
            <a:r>
              <a:rPr lang="en-US" dirty="0" smtClean="0">
                <a:solidFill>
                  <a:schemeClr val="accent4"/>
                </a:solidFill>
                <a:hlinkClick r:id="rId3"/>
              </a:rPr>
              <a:t>http://www.dosomething.org/</a:t>
            </a:r>
            <a:endParaRPr lang="en-US" dirty="0" smtClean="0">
              <a:solidFill>
                <a:schemeClr val="accent4"/>
              </a:solidFill>
            </a:endParaRPr>
          </a:p>
          <a:p>
            <a:r>
              <a:rPr lang="en-US" dirty="0" smtClean="0">
                <a:solidFill>
                  <a:schemeClr val="accent4"/>
                </a:solidFill>
                <a:hlinkClick r:id="rId4"/>
              </a:rPr>
              <a:t>http://www.nationaleatingdisorders.org/index.php</a:t>
            </a:r>
            <a:endParaRPr lang="en-US" dirty="0" smtClean="0">
              <a:solidFill>
                <a:schemeClr val="accent4"/>
              </a:solidFill>
            </a:endParaRPr>
          </a:p>
          <a:p>
            <a:r>
              <a:rPr lang="en-US" dirty="0" smtClean="0"/>
              <a:t>Acceptance begins with you.</a:t>
            </a:r>
          </a:p>
          <a:p>
            <a:endParaRPr lang="en-US" smtClean="0">
              <a:solidFill>
                <a:schemeClr val="accent4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4"/>
              </a:solidFill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http://thebodyproject.bradley.edu/politic/index.shtml</a:t>
            </a:r>
            <a:endParaRPr lang="en-US"/>
          </a:p>
        </p:txBody>
      </p:sp>
      <p:pic>
        <p:nvPicPr>
          <p:cNvPr id="7" name="Picture 2" descr="C:\Users\Z\AppData\Local\Microsoft\Windows\Temporary Internet Files\Content.IE5\YNGGB0CW\MC9004371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7315200" y="50292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Z\AppData\Local\Microsoft\Windows\Temporary Internet Files\Content.IE5\YNGGB0CW\MC9004371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0" y="5029200"/>
            <a:ext cx="1828800" cy="1828800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Body Image &amp; Acceptance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6725" y="1574800"/>
            <a:ext cx="8229600" cy="4709160"/>
          </a:xfrm>
        </p:spPr>
        <p:txBody>
          <a:bodyPr/>
          <a:lstStyle/>
          <a:p>
            <a:endParaRPr lang="en-US" dirty="0" smtClean="0">
              <a:solidFill>
                <a:schemeClr val="accent4"/>
              </a:solidFill>
            </a:endParaRPr>
          </a:p>
          <a:p>
            <a:pPr algn="ctr">
              <a:buNone/>
            </a:pPr>
            <a:r>
              <a:rPr lang="en-US" dirty="0" smtClean="0"/>
              <a:t>…and now, a final word on acceptance from Incubus…</a:t>
            </a:r>
          </a:p>
          <a:p>
            <a:pPr algn="ctr">
              <a:buNone/>
            </a:pPr>
            <a:r>
              <a:rPr lang="en-US" dirty="0" smtClean="0">
                <a:hlinkClick r:id="rId3"/>
              </a:rPr>
              <a:t>Drive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2" descr="C:\Users\Z\AppData\Local\Microsoft\Windows\Temporary Internet Files\Content.IE5\YNGGB0CW\MC9004371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7315200" y="50292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numCol="2">
            <a:normAutofit fontScale="25000" lnSpcReduction="20000"/>
          </a:bodyPr>
          <a:lstStyle/>
          <a:p>
            <a:pPr algn="ctr">
              <a:buNone/>
            </a:pPr>
            <a:r>
              <a:rPr lang="en-US" sz="9200" b="1" u="sng" dirty="0" smtClean="0"/>
              <a:t>Drive</a:t>
            </a:r>
          </a:p>
          <a:p>
            <a:pPr algn="ctr">
              <a:buNone/>
            </a:pPr>
            <a:r>
              <a:rPr lang="en-US" sz="9200" dirty="0" smtClean="0"/>
              <a:t>Sometimes, I feel the fear of uncertainty stinging clear</a:t>
            </a:r>
            <a:br>
              <a:rPr lang="en-US" sz="9200" dirty="0" smtClean="0"/>
            </a:br>
            <a:r>
              <a:rPr lang="en-US" sz="9200" dirty="0" smtClean="0"/>
              <a:t>And I can't help but ask myself how much I'll let the fear</a:t>
            </a:r>
            <a:br>
              <a:rPr lang="en-US" sz="9200" dirty="0" smtClean="0"/>
            </a:br>
            <a:r>
              <a:rPr lang="en-US" sz="9200" dirty="0" smtClean="0"/>
              <a:t>Take the wheel and steer</a:t>
            </a:r>
            <a:br>
              <a:rPr lang="en-US" sz="9200" dirty="0" smtClean="0"/>
            </a:br>
            <a:r>
              <a:rPr lang="en-US" sz="9200" dirty="0" smtClean="0"/>
              <a:t>It's driven me before and seems to have a vague</a:t>
            </a:r>
            <a:br>
              <a:rPr lang="en-US" sz="9200" dirty="0" smtClean="0"/>
            </a:br>
            <a:r>
              <a:rPr lang="en-US" sz="9200" dirty="0" smtClean="0"/>
              <a:t>Haunting mass appeal</a:t>
            </a:r>
            <a:br>
              <a:rPr lang="en-US" sz="9200" dirty="0" smtClean="0"/>
            </a:br>
            <a:r>
              <a:rPr lang="en-US" sz="9200" dirty="0" smtClean="0"/>
              <a:t>But lately I'm beginning to find that I</a:t>
            </a:r>
            <a:br>
              <a:rPr lang="en-US" sz="9200" dirty="0" smtClean="0"/>
            </a:br>
            <a:r>
              <a:rPr lang="en-US" sz="9200" dirty="0" smtClean="0"/>
              <a:t>Should be the one behind the wheel</a:t>
            </a:r>
            <a:br>
              <a:rPr lang="en-US" sz="9200" dirty="0" smtClean="0"/>
            </a:br>
            <a:r>
              <a:rPr lang="en-US" sz="9200" dirty="0" smtClean="0"/>
              <a:t>Whatever tomorrow brings</a:t>
            </a:r>
            <a:br>
              <a:rPr lang="en-US" sz="9200" dirty="0" smtClean="0"/>
            </a:br>
            <a:r>
              <a:rPr lang="en-US" sz="9200" dirty="0" smtClean="0"/>
              <a:t>I'll be there with open arms and open eyes yea</a:t>
            </a:r>
            <a:br>
              <a:rPr lang="en-US" sz="9200" dirty="0" smtClean="0"/>
            </a:br>
            <a:r>
              <a:rPr lang="en-US" sz="9200" dirty="0" smtClean="0"/>
              <a:t>Whatever tomorrow brings</a:t>
            </a:r>
            <a:br>
              <a:rPr lang="en-US" sz="9200" dirty="0" smtClean="0"/>
            </a:br>
            <a:r>
              <a:rPr lang="en-US" sz="9200" dirty="0" smtClean="0"/>
              <a:t>I'll be there I'll be there</a:t>
            </a:r>
            <a:br>
              <a:rPr lang="en-US" sz="9200" dirty="0" smtClean="0"/>
            </a:br>
            <a:r>
              <a:rPr lang="en-US" sz="9200" dirty="0" smtClean="0"/>
              <a:t>So, if I decide to waiver my chance</a:t>
            </a:r>
            <a:br>
              <a:rPr lang="en-US" sz="9200" dirty="0" smtClean="0"/>
            </a:br>
            <a:r>
              <a:rPr lang="en-US" sz="9200" dirty="0" smtClean="0"/>
              <a:t>To be one of the hive</a:t>
            </a:r>
            <a:br>
              <a:rPr lang="en-US" sz="9200" dirty="0" smtClean="0"/>
            </a:br>
            <a:r>
              <a:rPr lang="en-US" sz="9200" dirty="0" smtClean="0"/>
              <a:t>Will I choose water over wine</a:t>
            </a:r>
            <a:br>
              <a:rPr lang="en-US" sz="9200" dirty="0" smtClean="0"/>
            </a:br>
            <a:r>
              <a:rPr lang="en-US" sz="9200" dirty="0" smtClean="0"/>
              <a:t>And hold my own and drive?</a:t>
            </a:r>
            <a:br>
              <a:rPr lang="en-US" sz="9200" dirty="0" smtClean="0"/>
            </a:br>
            <a:r>
              <a:rPr lang="en-US" sz="9200" dirty="0" err="1" smtClean="0"/>
              <a:t>Aah</a:t>
            </a:r>
            <a:r>
              <a:rPr lang="en-US" sz="9200" dirty="0" smtClean="0"/>
              <a:t> ah </a:t>
            </a:r>
            <a:r>
              <a:rPr lang="en-US" sz="9200" dirty="0" err="1" smtClean="0"/>
              <a:t>ooo</a:t>
            </a:r>
            <a:r>
              <a:rPr lang="en-US" sz="9200" dirty="0" smtClean="0"/>
              <a:t/>
            </a:r>
            <a:br>
              <a:rPr lang="en-US" sz="9200" dirty="0" smtClean="0"/>
            </a:br>
            <a:r>
              <a:rPr lang="en-US" sz="9200" dirty="0" smtClean="0"/>
              <a:t>It's driven me before and it seems to be the way</a:t>
            </a:r>
            <a:br>
              <a:rPr lang="en-US" sz="9200" dirty="0" smtClean="0"/>
            </a:br>
            <a:r>
              <a:rPr lang="en-US" sz="9200" dirty="0" smtClean="0"/>
              <a:t>That everyone else gets around</a:t>
            </a:r>
            <a:br>
              <a:rPr lang="en-US" sz="9200" dirty="0" smtClean="0"/>
            </a:br>
            <a:r>
              <a:rPr lang="en-US" sz="9200" dirty="0" smtClean="0"/>
              <a:t>But lately I'm beginning to find that when</a:t>
            </a:r>
            <a:br>
              <a:rPr lang="en-US" sz="9200" dirty="0" smtClean="0"/>
            </a:br>
            <a:r>
              <a:rPr lang="en-US" sz="9200" dirty="0" smtClean="0"/>
              <a:t>I drive myself my light is found</a:t>
            </a:r>
            <a:br>
              <a:rPr lang="en-US" sz="9200" dirty="0" smtClean="0"/>
            </a:br>
            <a:r>
              <a:rPr lang="en-US" sz="9200" dirty="0" smtClean="0"/>
              <a:t>Whatever tomorrow brings</a:t>
            </a:r>
            <a:br>
              <a:rPr lang="en-US" sz="9200" dirty="0" smtClean="0"/>
            </a:br>
            <a:r>
              <a:rPr lang="en-US" sz="9200" dirty="0" smtClean="0"/>
              <a:t>I'll be there with open arms and open eyes yea</a:t>
            </a:r>
            <a:br>
              <a:rPr lang="en-US" sz="9200" dirty="0" smtClean="0"/>
            </a:br>
            <a:r>
              <a:rPr lang="en-US" sz="9200" dirty="0" smtClean="0"/>
              <a:t>Whatever tomorrow brings</a:t>
            </a:r>
            <a:br>
              <a:rPr lang="en-US" sz="9200" dirty="0" smtClean="0"/>
            </a:br>
            <a:r>
              <a:rPr lang="en-US" sz="9200" dirty="0" smtClean="0"/>
              <a:t>I'll be there I'll be there</a:t>
            </a:r>
            <a:br>
              <a:rPr lang="en-US" sz="9200" dirty="0" smtClean="0"/>
            </a:br>
            <a:r>
              <a:rPr lang="en-US" sz="9200" dirty="0" smtClean="0"/>
              <a:t>Would you choose water over wine?</a:t>
            </a:r>
            <a:br>
              <a:rPr lang="en-US" sz="9200" dirty="0" smtClean="0"/>
            </a:br>
            <a:r>
              <a:rPr lang="en-US" sz="9200" dirty="0" smtClean="0"/>
              <a:t>Hold the wheel and drive</a:t>
            </a:r>
            <a:br>
              <a:rPr lang="en-US" sz="9200" dirty="0" smtClean="0"/>
            </a:br>
            <a:r>
              <a:rPr lang="en-US" sz="9200" dirty="0" smtClean="0"/>
              <a:t>Whatever tomorrow brings</a:t>
            </a:r>
            <a:br>
              <a:rPr lang="en-US" sz="9200" dirty="0" smtClean="0"/>
            </a:br>
            <a:r>
              <a:rPr lang="en-US" sz="9200" dirty="0" smtClean="0"/>
              <a:t>I'll be there with open arms and open eyes yea</a:t>
            </a:r>
            <a:br>
              <a:rPr lang="en-US" sz="9200" dirty="0" smtClean="0"/>
            </a:br>
            <a:r>
              <a:rPr lang="en-US" sz="9200" dirty="0" smtClean="0"/>
              <a:t>Whatever tomorrow brings</a:t>
            </a:r>
            <a:br>
              <a:rPr lang="en-US" sz="9200" dirty="0" smtClean="0"/>
            </a:br>
            <a:r>
              <a:rPr lang="en-US" sz="9200" dirty="0" smtClean="0"/>
              <a:t>I'll be there I'll be there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http://www.elyrics.net/read/i/incubus-lyrics/drive-lyrics.html</a:t>
            </a:r>
            <a:r>
              <a:rPr lang="en-US" dirty="0" smtClean="0"/>
              <a:t> </a:t>
            </a:r>
            <a:r>
              <a:rPr lang="en-US" b="1" dirty="0" smtClean="0"/>
              <a:t> </a:t>
            </a:r>
          </a:p>
          <a:p>
            <a:pPr algn="ctr">
              <a:buNone/>
            </a:pPr>
            <a:r>
              <a:rPr lang="en-US" b="1" dirty="0" smtClean="0"/>
              <a:t>Songwriters:</a:t>
            </a:r>
            <a:r>
              <a:rPr lang="en-US" dirty="0" smtClean="0"/>
              <a:t> </a:t>
            </a:r>
            <a:r>
              <a:rPr lang="en-US" dirty="0" err="1" smtClean="0"/>
              <a:t>Pasillas</a:t>
            </a:r>
            <a:r>
              <a:rPr lang="en-US" dirty="0" smtClean="0"/>
              <a:t>, Jose Anthony Ii; Boyd, Brandon Charles; </a:t>
            </a:r>
            <a:r>
              <a:rPr lang="en-US" dirty="0" err="1" smtClean="0"/>
              <a:t>Katunich</a:t>
            </a:r>
            <a:r>
              <a:rPr lang="en-US" dirty="0" smtClean="0"/>
              <a:t>, Alex; </a:t>
            </a:r>
            <a:r>
              <a:rPr lang="en-US" dirty="0" err="1" smtClean="0"/>
              <a:t>Kilmore</a:t>
            </a:r>
            <a:r>
              <a:rPr lang="en-US" dirty="0" smtClean="0"/>
              <a:t>, Christopher E; </a:t>
            </a:r>
            <a:r>
              <a:rPr lang="en-US" dirty="0" err="1" smtClean="0"/>
              <a:t>Einziger</a:t>
            </a:r>
            <a:r>
              <a:rPr lang="en-US" dirty="0" smtClean="0"/>
              <a:t>, Michael Aaron;]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Body Image &amp; Acceptance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Body Image :</a:t>
            </a:r>
          </a:p>
          <a:p>
            <a:r>
              <a:rPr lang="en-US" dirty="0" smtClean="0"/>
              <a:t>Acceptance :</a:t>
            </a:r>
          </a:p>
          <a:p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286000" y="5714999"/>
            <a:ext cx="3733800" cy="1066801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http://thebodyproject.bradley.edu/politic/index.shtml</a:t>
            </a:r>
            <a:endParaRPr lang="en-US" dirty="0" smtClean="0"/>
          </a:p>
          <a:p>
            <a:r>
              <a:rPr lang="en-US" dirty="0" smtClean="0"/>
              <a:t>Hayes S. C., </a:t>
            </a:r>
            <a:r>
              <a:rPr lang="en-US" dirty="0" err="1" smtClean="0"/>
              <a:t>Follette</a:t>
            </a:r>
            <a:r>
              <a:rPr lang="en-US" dirty="0" smtClean="0"/>
              <a:t>, V. M., </a:t>
            </a:r>
            <a:r>
              <a:rPr lang="en-US" dirty="0" err="1" smtClean="0"/>
              <a:t>Linehan</a:t>
            </a:r>
            <a:r>
              <a:rPr lang="en-US" dirty="0" smtClean="0"/>
              <a:t>, M. M. (2004)</a:t>
            </a:r>
            <a:endParaRPr lang="en-US" dirty="0"/>
          </a:p>
        </p:txBody>
      </p:sp>
      <p:pic>
        <p:nvPicPr>
          <p:cNvPr id="7170" name="Picture 2" descr="C:\Users\Z\AppData\Local\Microsoft\Windows\Temporary Internet Files\Content.IE5\WR45VJNZ\MC90043715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26025"/>
            <a:ext cx="1828800" cy="1831975"/>
          </a:xfrm>
          <a:prstGeom prst="rect">
            <a:avLst/>
          </a:prstGeom>
          <a:noFill/>
        </p:spPr>
      </p:pic>
      <p:pic>
        <p:nvPicPr>
          <p:cNvPr id="9" name="Picture 2" descr="C:\Users\Z\AppData\Local\Microsoft\Windows\Temporary Internet Files\Content.IE5\WR45VJNZ\MC90043715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7313613" y="5027613"/>
            <a:ext cx="1828800" cy="1831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C:\Users\Z\AppData\Local\Microsoft\Windows\Temporary Internet Files\Content.IE5\YNGGB0CW\MC9004371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7315200" y="0"/>
            <a:ext cx="1828800" cy="1828800"/>
          </a:xfrm>
          <a:prstGeom prst="rect">
            <a:avLst/>
          </a:prstGeom>
          <a:noFill/>
        </p:spPr>
      </p:pic>
      <p:pic>
        <p:nvPicPr>
          <p:cNvPr id="2051" name="Picture 3" descr="C:\Users\Z\AppData\Local\Microsoft\Windows\Temporary Internet Files\Content.IE5\YNGGB0CW\MC9004371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28800" cy="1828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Body Image &amp; Acceptance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Different Body Types</a:t>
            </a:r>
          </a:p>
          <a:p>
            <a:r>
              <a:rPr lang="en-US" dirty="0" smtClean="0"/>
              <a:t>Disabilities, Illness, and Non-normative Body Types</a:t>
            </a:r>
          </a:p>
          <a:p>
            <a:r>
              <a:rPr lang="en-US" dirty="0" smtClean="0"/>
              <a:t>Is “beauty” only for the young, fit, and “normal?”</a:t>
            </a:r>
          </a:p>
          <a:p>
            <a:r>
              <a:rPr lang="en-US" dirty="0" smtClean="0"/>
              <a:t>Often considered “asexual, ” or not, “real___”</a:t>
            </a:r>
          </a:p>
          <a:p>
            <a:r>
              <a:rPr lang="en-US" dirty="0" smtClean="0"/>
              <a:t>Challenge the “ideal”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http://thebodyproject.bradley.edu/politic/index.shtml</a:t>
            </a:r>
            <a:endParaRPr lang="en-US"/>
          </a:p>
        </p:txBody>
      </p:sp>
      <p:pic>
        <p:nvPicPr>
          <p:cNvPr id="8" name="Picture 3" descr="C:\Users\Z\AppData\Local\Microsoft\Windows\Temporary Internet Files\Content.IE5\YNGGB0CW\MC9004371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0" y="5029200"/>
            <a:ext cx="1828800" cy="1828800"/>
          </a:xfrm>
          <a:prstGeom prst="rect">
            <a:avLst/>
          </a:prstGeom>
          <a:noFill/>
        </p:spPr>
      </p:pic>
      <p:pic>
        <p:nvPicPr>
          <p:cNvPr id="9" name="Picture 3" descr="C:\Users\Z\AppData\Local\Microsoft\Windows\Temporary Internet Files\Content.IE5\YNGGB0CW\MC9004371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7315200" y="50292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Body Image &amp; Acceptance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Sexuality </a:t>
            </a:r>
          </a:p>
          <a:p>
            <a:r>
              <a:rPr lang="en-US" dirty="0" smtClean="0"/>
              <a:t>Sexuality and Gender</a:t>
            </a:r>
          </a:p>
          <a:p>
            <a:r>
              <a:rPr lang="en-US" dirty="0" smtClean="0"/>
              <a:t>Are there only 2 kinds of each???</a:t>
            </a:r>
          </a:p>
          <a:p>
            <a:r>
              <a:rPr lang="en-US" dirty="0" smtClean="0"/>
              <a:t>Challenge the two extremes</a:t>
            </a:r>
          </a:p>
          <a:p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http://thebodyproject.bradley.edu/politic/index.shtml</a:t>
            </a:r>
            <a:endParaRPr lang="en-US"/>
          </a:p>
        </p:txBody>
      </p:sp>
      <p:pic>
        <p:nvPicPr>
          <p:cNvPr id="7170" name="Picture 2" descr="C:\Users\Z\AppData\Local\Microsoft\Windows\Temporary Internet Files\Content.IE5\WR45VJNZ\MC9004371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26025"/>
            <a:ext cx="1828800" cy="1831975"/>
          </a:xfrm>
          <a:prstGeom prst="rect">
            <a:avLst/>
          </a:prstGeom>
          <a:noFill/>
        </p:spPr>
      </p:pic>
      <p:pic>
        <p:nvPicPr>
          <p:cNvPr id="9" name="Picture 2" descr="C:\Users\Z\AppData\Local\Microsoft\Windows\Temporary Internet Files\Content.IE5\WR45VJNZ\MC9004371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7313613" y="5027613"/>
            <a:ext cx="1828800" cy="1831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Body Image &amp; Acceptance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Culture</a:t>
            </a:r>
          </a:p>
          <a:p>
            <a:r>
              <a:rPr lang="en-US" dirty="0" smtClean="0"/>
              <a:t>Cultural standards vary</a:t>
            </a:r>
          </a:p>
          <a:p>
            <a:r>
              <a:rPr lang="en-US" dirty="0" smtClean="0"/>
              <a:t>Thin is not always beautiful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http://thebodyproject.bradley.edu/politic/index.shtml</a:t>
            </a:r>
            <a:endParaRPr lang="en-US"/>
          </a:p>
        </p:txBody>
      </p:sp>
      <p:pic>
        <p:nvPicPr>
          <p:cNvPr id="8194" name="Picture 2" descr="C:\Users\Z\AppData\Local\Microsoft\Windows\Temporary Internet Files\Content.IE5\YNGGB0CW\MC9004371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0" y="5029200"/>
            <a:ext cx="1828800" cy="1828800"/>
          </a:xfrm>
          <a:prstGeom prst="rect">
            <a:avLst/>
          </a:prstGeom>
          <a:noFill/>
        </p:spPr>
      </p:pic>
      <p:pic>
        <p:nvPicPr>
          <p:cNvPr id="7" name="Picture 2" descr="C:\Users\Z\AppData\Local\Microsoft\Windows\Temporary Internet Files\Content.IE5\YNGGB0CW\MC9004371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7315200" y="50292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Body Image &amp; Acceptance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“____isms”</a:t>
            </a:r>
          </a:p>
          <a:p>
            <a:r>
              <a:rPr lang="en-US" dirty="0" smtClean="0"/>
              <a:t>Prejudice</a:t>
            </a:r>
          </a:p>
          <a:p>
            <a:r>
              <a:rPr lang="en-US" dirty="0" smtClean="0"/>
              <a:t>Work force</a:t>
            </a:r>
          </a:p>
          <a:p>
            <a:r>
              <a:rPr lang="en-US" dirty="0" smtClean="0"/>
              <a:t>Customer service</a:t>
            </a:r>
          </a:p>
          <a:p>
            <a:r>
              <a:rPr lang="en-US" dirty="0" smtClean="0"/>
              <a:t>Health care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http://thebodyproject.bradley.edu/politic/index.shtml</a:t>
            </a:r>
            <a:endParaRPr lang="en-US"/>
          </a:p>
        </p:txBody>
      </p:sp>
      <p:pic>
        <p:nvPicPr>
          <p:cNvPr id="9218" name="Picture 2" descr="C:\Users\Z\AppData\Local\Microsoft\Windows\Temporary Internet Files\Content.IE5\WR45VJNZ\MC9004371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26025"/>
            <a:ext cx="1828800" cy="1831975"/>
          </a:xfrm>
          <a:prstGeom prst="rect">
            <a:avLst/>
          </a:prstGeom>
          <a:noFill/>
        </p:spPr>
      </p:pic>
      <p:pic>
        <p:nvPicPr>
          <p:cNvPr id="7" name="Picture 2" descr="C:\Users\Z\AppData\Local\Microsoft\Windows\Temporary Internet Files\Content.IE5\WR45VJNZ\MC9004371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7313613" y="5027612"/>
            <a:ext cx="1828800" cy="1831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Body Image &amp; Acceptance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Acceptance</a:t>
            </a:r>
          </a:p>
          <a:p>
            <a:r>
              <a:rPr lang="en-US" dirty="0" smtClean="0"/>
              <a:t>People come in  all: SHAPES, COLORS, ABILITIES, SIZES, &amp; HEALTH VARIABLES</a:t>
            </a:r>
          </a:p>
          <a:p>
            <a:r>
              <a:rPr lang="en-US" dirty="0" smtClean="0"/>
              <a:t>Acceptance of others promotes diversity</a:t>
            </a:r>
          </a:p>
          <a:p>
            <a:r>
              <a:rPr lang="en-US" dirty="0" smtClean="0"/>
              <a:t>Acceptance begins with you.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http://thebodyproject.bradley.edu/politic/index.shtml</a:t>
            </a:r>
            <a:endParaRPr lang="en-US"/>
          </a:p>
        </p:txBody>
      </p:sp>
      <p:pic>
        <p:nvPicPr>
          <p:cNvPr id="10242" name="Picture 2" descr="C:\Users\Z\AppData\Local\Microsoft\Windows\Temporary Internet Files\Content.IE5\YNGGB0CW\MC90043715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0" y="5029200"/>
            <a:ext cx="1828800" cy="1828800"/>
          </a:xfrm>
          <a:prstGeom prst="rect">
            <a:avLst/>
          </a:prstGeom>
          <a:noFill/>
        </p:spPr>
      </p:pic>
      <p:pic>
        <p:nvPicPr>
          <p:cNvPr id="7" name="Picture 2" descr="C:\Users\Z\AppData\Local\Microsoft\Windows\Temporary Internet Files\Content.IE5\YNGGB0CW\MC90043715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7315200" y="50292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Body Image &amp; Acceptance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Accepting Yourself</a:t>
            </a:r>
          </a:p>
          <a:p>
            <a:r>
              <a:rPr lang="en-US" dirty="0" smtClean="0"/>
              <a:t>Body Acceptance= Hard to do</a:t>
            </a:r>
          </a:p>
          <a:p>
            <a:r>
              <a:rPr lang="en-US" dirty="0" smtClean="0"/>
              <a:t>Not a value judgment of yourself</a:t>
            </a:r>
          </a:p>
          <a:p>
            <a:r>
              <a:rPr lang="en-US" dirty="0" smtClean="0"/>
              <a:t>Simply accepting what you cannot change</a:t>
            </a:r>
          </a:p>
          <a:p>
            <a:r>
              <a:rPr lang="en-US" dirty="0" smtClean="0"/>
              <a:t>Viewing the self as a whole person</a:t>
            </a:r>
          </a:p>
          <a:p>
            <a:r>
              <a:rPr lang="en-US" dirty="0" smtClean="0"/>
              <a:t>You are not your parts!</a:t>
            </a:r>
          </a:p>
          <a:p>
            <a:r>
              <a:rPr lang="en-US" dirty="0" smtClean="0"/>
              <a:t>Acceptance begins with you.</a:t>
            </a:r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http://thebodyproject.bradley.edu/politic/index.shtml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 descr="C:\Users\Z\AppData\Local\Microsoft\Windows\Temporary Internet Files\Content.IE5\YNGGB0CW\MC90043715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7315200" y="5029200"/>
            <a:ext cx="1828800" cy="1828800"/>
          </a:xfrm>
          <a:prstGeom prst="rect">
            <a:avLst/>
          </a:prstGeom>
          <a:noFill/>
        </p:spPr>
      </p:pic>
      <p:pic>
        <p:nvPicPr>
          <p:cNvPr id="6147" name="Picture 3" descr="C:\Users\Z\AppData\Local\Microsoft\Windows\Temporary Internet Files\Content.IE5\WR45VJNZ\MC90043715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026025"/>
            <a:ext cx="1828800" cy="1831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Body Image &amp; Acceptance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257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Permission to Be You</a:t>
            </a:r>
          </a:p>
          <a:p>
            <a:r>
              <a:rPr lang="en-US" dirty="0" smtClean="0"/>
              <a:t>Acceptance is NOT resignation…but rather a way of giving yourself permission to be.</a:t>
            </a:r>
          </a:p>
          <a:p>
            <a:r>
              <a:rPr lang="en-US" dirty="0" smtClean="0"/>
              <a:t>Acknowledge all facets of who you are</a:t>
            </a:r>
          </a:p>
          <a:p>
            <a:r>
              <a:rPr lang="en-US" dirty="0" smtClean="0"/>
              <a:t>Not judging as “good/bad” </a:t>
            </a:r>
          </a:p>
          <a:p>
            <a:r>
              <a:rPr lang="en-US" dirty="0" smtClean="0"/>
              <a:t>Allowing you to be as you are today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http://thebodyproject.bradley.edu/politic/index.shtml</a:t>
            </a:r>
            <a:endParaRPr lang="en-US" dirty="0" smtClean="0"/>
          </a:p>
          <a:p>
            <a:r>
              <a:rPr lang="en-US" dirty="0" smtClean="0"/>
              <a:t>http://www.psychologytoday.com/blog/evolution-the-self/200809/the-path-unconditional-self-acceptance</a:t>
            </a:r>
            <a:endParaRPr lang="en-US" dirty="0"/>
          </a:p>
        </p:txBody>
      </p:sp>
      <p:pic>
        <p:nvPicPr>
          <p:cNvPr id="5122" name="Picture 2" descr="C:\Users\Z\AppData\Local\Microsoft\Windows\Temporary Internet Files\Content.IE5\WR45VJNZ\MC90043715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7313613" y="5027612"/>
            <a:ext cx="1828800" cy="1831975"/>
          </a:xfrm>
          <a:prstGeom prst="rect">
            <a:avLst/>
          </a:prstGeom>
          <a:noFill/>
        </p:spPr>
      </p:pic>
      <p:pic>
        <p:nvPicPr>
          <p:cNvPr id="5123" name="Picture 3" descr="C:\Users\Z\AppData\Local\Microsoft\Windows\Temporary Internet Files\Content.IE5\YNGGB0CW\MC90043715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0" y="50292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1903</TotalTime>
  <Words>456</Words>
  <Application>Microsoft Office PowerPoint</Application>
  <PresentationFormat>On-screen Show (4:3)</PresentationFormat>
  <Paragraphs>83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Slide 1</vt:lpstr>
      <vt:lpstr>Body Image &amp; Acceptance</vt:lpstr>
      <vt:lpstr>Body Image &amp; Acceptance</vt:lpstr>
      <vt:lpstr>Body Image &amp; Acceptance</vt:lpstr>
      <vt:lpstr>Body Image &amp; Acceptance</vt:lpstr>
      <vt:lpstr>Body Image &amp; Acceptance</vt:lpstr>
      <vt:lpstr>Body Image &amp; Acceptance</vt:lpstr>
      <vt:lpstr>Body Image &amp; Acceptance</vt:lpstr>
      <vt:lpstr>Body Image &amp; Acceptance</vt:lpstr>
      <vt:lpstr>Body Image &amp; Acceptance</vt:lpstr>
      <vt:lpstr>Body Image &amp; Acceptance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</dc:creator>
  <cp:lastModifiedBy>SPalizzi</cp:lastModifiedBy>
  <cp:revision>13</cp:revision>
  <dcterms:created xsi:type="dcterms:W3CDTF">2011-04-09T20:57:48Z</dcterms:created>
  <dcterms:modified xsi:type="dcterms:W3CDTF">2011-11-17T18:42:06Z</dcterms:modified>
</cp:coreProperties>
</file>